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11"/>
  </p:notesMasterIdLst>
  <p:sldIdLst>
    <p:sldId id="258" r:id="rId2"/>
    <p:sldId id="270" r:id="rId3"/>
    <p:sldId id="318" r:id="rId4"/>
    <p:sldId id="315" r:id="rId5"/>
    <p:sldId id="319" r:id="rId6"/>
    <p:sldId id="320" r:id="rId7"/>
    <p:sldId id="321" r:id="rId8"/>
    <p:sldId id="322" r:id="rId9"/>
    <p:sldId id="316"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7C80"/>
    <a:srgbClr val="FF5050"/>
    <a:srgbClr val="FF6600"/>
    <a:srgbClr val="BEC637"/>
    <a:srgbClr val="C8D139"/>
    <a:srgbClr val="00A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12"/>
    <p:restoredTop sz="80442"/>
  </p:normalViewPr>
  <p:slideViewPr>
    <p:cSldViewPr snapToGrid="0" snapToObjects="1">
      <p:cViewPr>
        <p:scale>
          <a:sx n="50" d="100"/>
          <a:sy n="50" d="100"/>
        </p:scale>
        <p:origin x="-1096" y="-172"/>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51" d="100"/>
          <a:sy n="51" d="100"/>
        </p:scale>
        <p:origin x="-266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B072493-86C1-284B-908A-FD230E340C3A}" type="datetimeFigureOut">
              <a:rPr lang="en-US" smtClean="0"/>
              <a:t>5/14/2022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BD92324-2899-8447-ABEA-956048AE4D68}" type="slidenum">
              <a:rPr lang="en-US" smtClean="0"/>
              <a:t>‹#›</a:t>
            </a:fld>
            <a:endParaRPr lang="en-US"/>
          </a:p>
        </p:txBody>
      </p:sp>
    </p:spTree>
    <p:extLst>
      <p:ext uri="{BB962C8B-B14F-4D97-AF65-F5344CB8AC3E}">
        <p14:creationId xmlns:p14="http://schemas.microsoft.com/office/powerpoint/2010/main" val="3259898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p>
          <a:p>
            <a:endParaRPr lang="en-US" dirty="0" smtClean="0"/>
          </a:p>
          <a:p>
            <a:r>
              <a:rPr lang="en-US" dirty="0" smtClean="0"/>
              <a:t>Introductions (if</a:t>
            </a:r>
            <a:r>
              <a:rPr lang="en-US" baseline="0" dirty="0" smtClean="0"/>
              <a:t> needed)</a:t>
            </a:r>
          </a:p>
          <a:p>
            <a:endParaRPr lang="en-US" baseline="0" dirty="0" smtClean="0"/>
          </a:p>
          <a:p>
            <a:r>
              <a:rPr lang="en-US" baseline="0" dirty="0" smtClean="0"/>
              <a:t>Logistics (bathroom, breaks, etc. if needed)</a:t>
            </a:r>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1</a:t>
            </a:fld>
            <a:endParaRPr lang="en-US"/>
          </a:p>
        </p:txBody>
      </p:sp>
    </p:spTree>
    <p:extLst>
      <p:ext uri="{BB962C8B-B14F-4D97-AF65-F5344CB8AC3E}">
        <p14:creationId xmlns:p14="http://schemas.microsoft.com/office/powerpoint/2010/main" val="352218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a 3 year process and we are in the first year</a:t>
            </a:r>
          </a:p>
          <a:p>
            <a:endParaRPr lang="en-US" baseline="0" dirty="0" smtClean="0"/>
          </a:p>
          <a:p>
            <a:r>
              <a:rPr lang="en-US" baseline="0" dirty="0" smtClean="0"/>
              <a:t>The key steps for the first year are:</a:t>
            </a:r>
          </a:p>
          <a:p>
            <a:endParaRPr lang="en-US" baseline="0" dirty="0" smtClean="0"/>
          </a:p>
          <a:p>
            <a:pPr marL="232943" indent="-232943">
              <a:buAutoNum type="arabicParenR"/>
            </a:pPr>
            <a:r>
              <a:rPr lang="en-US" baseline="0" dirty="0" smtClean="0"/>
              <a:t>Discovery Process – We completed this process.  This was the Survey that the congregation completed, the demographic study and feedback from Racine area leaders.  We will review key </a:t>
            </a:r>
            <a:r>
              <a:rPr lang="en-US" baseline="0" dirty="0" err="1" smtClean="0"/>
              <a:t>learnings</a:t>
            </a:r>
            <a:r>
              <a:rPr lang="en-US" baseline="0" dirty="0" smtClean="0"/>
              <a:t> from this </a:t>
            </a:r>
            <a:r>
              <a:rPr lang="en-US" baseline="0" dirty="0" smtClean="0"/>
              <a:t>process on the next slide.</a:t>
            </a:r>
            <a:endParaRPr lang="en-US" baseline="0" dirty="0" smtClean="0"/>
          </a:p>
          <a:p>
            <a:pPr marL="232943" indent="-232943">
              <a:buAutoNum type="arabicParenR"/>
            </a:pPr>
            <a:endParaRPr lang="en-US" baseline="0" dirty="0" smtClean="0"/>
          </a:p>
          <a:p>
            <a:pPr marL="232943" indent="-232943">
              <a:buAutoNum type="arabicParenR"/>
            </a:pPr>
            <a:r>
              <a:rPr lang="en-US" baseline="0" dirty="0" smtClean="0"/>
              <a:t>Develop </a:t>
            </a:r>
            <a:r>
              <a:rPr lang="en-US" baseline="0" dirty="0" smtClean="0"/>
              <a:t>Core Values </a:t>
            </a:r>
            <a:r>
              <a:rPr lang="en-US" baseline="0" dirty="0" smtClean="0"/>
              <a:t>and Mission Statement.  This is the step we are working on today</a:t>
            </a:r>
          </a:p>
          <a:p>
            <a:pPr marL="232943" indent="-232943">
              <a:buAutoNum type="arabicParenR"/>
            </a:pPr>
            <a:endParaRPr lang="en-US" baseline="0" dirty="0" smtClean="0"/>
          </a:p>
          <a:p>
            <a:pPr marL="232943" indent="-232943">
              <a:buAutoNum type="arabicParenR"/>
            </a:pPr>
            <a:r>
              <a:rPr lang="en-US" baseline="0" dirty="0" smtClean="0"/>
              <a:t>Develop Vision and Strategy (starting in September)</a:t>
            </a:r>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2</a:t>
            </a:fld>
            <a:endParaRPr lang="en-US"/>
          </a:p>
        </p:txBody>
      </p:sp>
    </p:spTree>
    <p:extLst>
      <p:ext uri="{BB962C8B-B14F-4D97-AF65-F5344CB8AC3E}">
        <p14:creationId xmlns:p14="http://schemas.microsoft.com/office/powerpoint/2010/main" val="3578088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Discovery</a:t>
            </a:r>
            <a:r>
              <a:rPr lang="en-US" baseline="0" dirty="0" smtClean="0"/>
              <a:t> </a:t>
            </a:r>
            <a:r>
              <a:rPr lang="en-US" baseline="0" dirty="0" smtClean="0"/>
              <a:t>Process Review</a:t>
            </a:r>
            <a:endParaRPr lang="en-US" baseline="0" dirty="0" smtClean="0"/>
          </a:p>
          <a:p>
            <a:endParaRPr lang="en-US" baseline="0" dirty="0" smtClean="0"/>
          </a:p>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3</a:t>
            </a:fld>
            <a:endParaRPr lang="en-US"/>
          </a:p>
        </p:txBody>
      </p:sp>
    </p:spTree>
    <p:extLst>
      <p:ext uri="{BB962C8B-B14F-4D97-AF65-F5344CB8AC3E}">
        <p14:creationId xmlns:p14="http://schemas.microsoft.com/office/powerpoint/2010/main" val="3578088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smtClean="0"/>
              <a:t>overall visioning goal </a:t>
            </a:r>
            <a:r>
              <a:rPr lang="en-US" dirty="0"/>
              <a:t>is Alignment to True </a:t>
            </a:r>
            <a:r>
              <a:rPr lang="en-US" dirty="0" smtClean="0"/>
              <a:t>North.  What direction do</a:t>
            </a:r>
            <a:r>
              <a:rPr lang="en-US" baseline="0" dirty="0" smtClean="0"/>
              <a:t> we want/need the church to go in for the future success.  What is success?  How will we make decisions to ensure we stay on course? </a:t>
            </a:r>
            <a:endParaRPr lang="en-US" dirty="0"/>
          </a:p>
          <a:p>
            <a:endParaRPr lang="en-US" dirty="0"/>
          </a:p>
          <a:p>
            <a:r>
              <a:rPr lang="en-US" dirty="0"/>
              <a:t>Everything must be in alignment with everything else </a:t>
            </a:r>
          </a:p>
        </p:txBody>
      </p:sp>
      <p:sp>
        <p:nvSpPr>
          <p:cNvPr id="4" name="Slide Number Placeholder 3"/>
          <p:cNvSpPr>
            <a:spLocks noGrp="1"/>
          </p:cNvSpPr>
          <p:nvPr>
            <p:ph type="sldNum" sz="quarter" idx="5"/>
          </p:nvPr>
        </p:nvSpPr>
        <p:spPr/>
        <p:txBody>
          <a:bodyPr/>
          <a:lstStyle/>
          <a:p>
            <a:pPr defTabSz="931774">
              <a:defRPr/>
            </a:pPr>
            <a:fld id="{4BD92324-2899-8447-ABEA-956048AE4D68}" type="slidenum">
              <a:rPr lang="en-US">
                <a:solidFill>
                  <a:prstClr val="black"/>
                </a:solidFill>
                <a:latin typeface="Calibri" panose="020F0502020204030204"/>
              </a:rPr>
              <a:pPr defTabSz="931774">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426862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Determine Core </a:t>
            </a:r>
            <a:r>
              <a:rPr lang="en-US" dirty="0" smtClean="0"/>
              <a:t>Values</a:t>
            </a:r>
            <a:endParaRPr lang="en-US" baseline="0" dirty="0" smtClean="0"/>
          </a:p>
          <a:p>
            <a:endParaRPr lang="en-US" baseline="0" dirty="0" smtClean="0"/>
          </a:p>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5</a:t>
            </a:fld>
            <a:endParaRPr lang="en-US"/>
          </a:p>
        </p:txBody>
      </p:sp>
    </p:spTree>
    <p:extLst>
      <p:ext uri="{BB962C8B-B14F-4D97-AF65-F5344CB8AC3E}">
        <p14:creationId xmlns:p14="http://schemas.microsoft.com/office/powerpoint/2010/main" val="3578088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Core Values</a:t>
            </a:r>
            <a:endParaRPr lang="en-US" baseline="0" dirty="0" smtClean="0"/>
          </a:p>
          <a:p>
            <a:endParaRPr lang="en-US" baseline="0" dirty="0" smtClean="0"/>
          </a:p>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6</a:t>
            </a:fld>
            <a:endParaRPr lang="en-US"/>
          </a:p>
        </p:txBody>
      </p:sp>
    </p:spTree>
    <p:extLst>
      <p:ext uri="{BB962C8B-B14F-4D97-AF65-F5344CB8AC3E}">
        <p14:creationId xmlns:p14="http://schemas.microsoft.com/office/powerpoint/2010/main" val="3578088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Mission Statement</a:t>
            </a:r>
            <a:endParaRPr lang="en-US" b="1" baseline="0" dirty="0" smtClean="0"/>
          </a:p>
          <a:p>
            <a:r>
              <a:rPr lang="en-US" dirty="0" smtClean="0"/>
              <a:t>If your church already has a mission statement, you are invited to explore a new one. </a:t>
            </a:r>
          </a:p>
          <a:p>
            <a:r>
              <a:rPr lang="en-US" dirty="0" smtClean="0"/>
              <a:t>You can modify your existing one,</a:t>
            </a:r>
          </a:p>
          <a:p>
            <a:r>
              <a:rPr lang="en-US" dirty="0" smtClean="0"/>
              <a:t>Or you can simply confirm your existing mission statement fits the criteria or needs of your church</a:t>
            </a:r>
            <a:endParaRPr lang="en-US" baseline="0" dirty="0" smtClean="0"/>
          </a:p>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7</a:t>
            </a:fld>
            <a:endParaRPr lang="en-US"/>
          </a:p>
        </p:txBody>
      </p:sp>
    </p:spTree>
    <p:extLst>
      <p:ext uri="{BB962C8B-B14F-4D97-AF65-F5344CB8AC3E}">
        <p14:creationId xmlns:p14="http://schemas.microsoft.com/office/powerpoint/2010/main" val="3578088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Mission Statement</a:t>
            </a:r>
            <a:endParaRPr lang="en-US" baseline="0" dirty="0" smtClean="0"/>
          </a:p>
          <a:p>
            <a:endParaRPr lang="en-US" baseline="0" dirty="0" smtClean="0"/>
          </a:p>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8</a:t>
            </a:fld>
            <a:endParaRPr lang="en-US"/>
          </a:p>
        </p:txBody>
      </p:sp>
    </p:spTree>
    <p:extLst>
      <p:ext uri="{BB962C8B-B14F-4D97-AF65-F5344CB8AC3E}">
        <p14:creationId xmlns:p14="http://schemas.microsoft.com/office/powerpoint/2010/main" val="3578088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Step and THANK YOU!</a:t>
            </a:r>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9</a:t>
            </a:fld>
            <a:endParaRPr lang="en-US"/>
          </a:p>
        </p:txBody>
      </p:sp>
    </p:spTree>
    <p:extLst>
      <p:ext uri="{BB962C8B-B14F-4D97-AF65-F5344CB8AC3E}">
        <p14:creationId xmlns:p14="http://schemas.microsoft.com/office/powerpoint/2010/main" val="3578088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32102522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31557472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3AE499-ECB5-424C-B93F-5AEF3EF65C86}"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2880978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3AE499-ECB5-424C-B93F-5AEF3EF65C86}"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34754386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3AE499-ECB5-424C-B93F-5AEF3EF65C86}" type="datetimeFigureOut">
              <a:rPr lang="en-US" smtClean="0"/>
              <a:t>5/14/2022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191344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t>5/14/2022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37243461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3AE499-ECB5-424C-B93F-5AEF3EF65C86}" type="datetimeFigureOut">
              <a:rPr lang="en-US" smtClean="0"/>
              <a:t>5/14/2022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1554199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2588422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820646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13772079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34598787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t>5/14/2022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B1F0C2-ADA1-43B8-9573-4E34216202E2}" type="slidenum">
              <a:rPr lang="en-US" smtClean="0"/>
              <a:t>‹#›</a:t>
            </a:fld>
            <a:endParaRPr lang="en-US"/>
          </a:p>
        </p:txBody>
      </p:sp>
    </p:spTree>
    <p:extLst>
      <p:ext uri="{BB962C8B-B14F-4D97-AF65-F5344CB8AC3E}">
        <p14:creationId xmlns:p14="http://schemas.microsoft.com/office/powerpoint/2010/main" val="9039184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3AE499-ECB5-424C-B93F-5AEF3EF65C86}" type="datetimeFigureOut">
              <a:rPr lang="en-US" smtClean="0"/>
              <a:t>5/14/2022</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B1F0C2-ADA1-43B8-9573-4E34216202E2}" type="slidenum">
              <a:rPr lang="en-US" smtClean="0"/>
              <a:t>‹#›</a:t>
            </a:fld>
            <a:endParaRPr lang="en-US"/>
          </a:p>
        </p:txBody>
      </p:sp>
      <p:pic>
        <p:nvPicPr>
          <p:cNvPr id="7" name="Picture 6">
            <a:extLst>
              <a:ext uri="{FF2B5EF4-FFF2-40B4-BE49-F238E27FC236}">
                <a16:creationId xmlns="" xmlns:a16="http://schemas.microsoft.com/office/drawing/2014/main" id="{59FD0991-F32B-D442-922A-5B16C0C9E999}"/>
              </a:ext>
            </a:extLst>
          </p:cNvPr>
          <p:cNvPicPr>
            <a:picLocks noChangeAspect="1"/>
          </p:cNvPicPr>
          <p:nvPr userDrawn="1"/>
        </p:nvPicPr>
        <p:blipFill>
          <a:blip r:embed="rId14"/>
          <a:stretch>
            <a:fillRect/>
          </a:stretch>
        </p:blipFill>
        <p:spPr>
          <a:xfrm>
            <a:off x="10641480" y="6321625"/>
            <a:ext cx="1316748" cy="438916"/>
          </a:xfrm>
          <a:prstGeom prst="rect">
            <a:avLst/>
          </a:prstGeom>
        </p:spPr>
      </p:pic>
    </p:spTree>
    <p:extLst>
      <p:ext uri="{BB962C8B-B14F-4D97-AF65-F5344CB8AC3E}">
        <p14:creationId xmlns:p14="http://schemas.microsoft.com/office/powerpoint/2010/main" val="47877374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7661E1-B247-3E45-9545-D9E1DD85030B}"/>
              </a:ext>
            </a:extLst>
          </p:cNvPr>
          <p:cNvSpPr>
            <a:spLocks noGrp="1"/>
          </p:cNvSpPr>
          <p:nvPr>
            <p:ph type="ctrTitle"/>
          </p:nvPr>
        </p:nvSpPr>
        <p:spPr>
          <a:xfrm>
            <a:off x="1689447" y="622300"/>
            <a:ext cx="8597553" cy="4572000"/>
          </a:xfrm>
        </p:spPr>
        <p:txBody>
          <a:bodyPr>
            <a:normAutofit/>
          </a:bodyPr>
          <a:lstStyle/>
          <a:p>
            <a:r>
              <a:rPr lang="en-US" sz="6000" b="1" dirty="0" smtClean="0"/>
              <a:t>LCR Visioning</a:t>
            </a:r>
            <a:br>
              <a:rPr lang="en-US" sz="6000" b="1" dirty="0" smtClean="0"/>
            </a:br>
            <a:r>
              <a:rPr lang="en-US" b="1" dirty="0"/>
              <a:t/>
            </a:r>
            <a:br>
              <a:rPr lang="en-US" b="1" dirty="0"/>
            </a:br>
            <a:r>
              <a:rPr lang="en-US" b="1" dirty="0" smtClean="0"/>
              <a:t>Core Values and Mission Statement</a:t>
            </a:r>
            <a:endParaRPr lang="en-US" b="1" dirty="0">
              <a:solidFill>
                <a:srgbClr val="FF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7" y="127790"/>
            <a:ext cx="1625600" cy="1285480"/>
          </a:xfrm>
          <a:prstGeom prst="rect">
            <a:avLst/>
          </a:prstGeom>
          <a:noFill/>
          <a:ln>
            <a:noFill/>
          </a:ln>
          <a:effectLst/>
        </p:spPr>
      </p:pic>
    </p:spTree>
    <p:extLst>
      <p:ext uri="{BB962C8B-B14F-4D97-AF65-F5344CB8AC3E}">
        <p14:creationId xmlns:p14="http://schemas.microsoft.com/office/powerpoint/2010/main" val="1832354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Visioning </a:t>
            </a:r>
            <a:r>
              <a:rPr lang="en-US" b="1" dirty="0" smtClean="0"/>
              <a:t>Process Year 1</a:t>
            </a:r>
            <a:endParaRPr lang="en-US" b="1"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1193800" y="1803400"/>
            <a:ext cx="10160000" cy="4544391"/>
          </a:xfrm>
        </p:spPr>
        <p:txBody>
          <a:bodyPr>
            <a:normAutofit/>
          </a:bodyPr>
          <a:lstStyle/>
          <a:p>
            <a:r>
              <a:rPr lang="en-US" sz="3400" dirty="0" smtClean="0"/>
              <a:t>Discovery Process:  Survey (Completed)</a:t>
            </a:r>
            <a:endParaRPr lang="en-US" sz="3400" dirty="0"/>
          </a:p>
          <a:p>
            <a:endParaRPr lang="en-US" sz="3400" dirty="0" smtClean="0"/>
          </a:p>
          <a:p>
            <a:r>
              <a:rPr lang="en-US" sz="3400" dirty="0" smtClean="0"/>
              <a:t>Develop Core Values and Mission Statement (Current)</a:t>
            </a:r>
          </a:p>
          <a:p>
            <a:endParaRPr lang="en-US" sz="3400" dirty="0" smtClean="0"/>
          </a:p>
          <a:p>
            <a:r>
              <a:rPr lang="en-US" sz="3400" dirty="0" smtClean="0"/>
              <a:t>Develop Vision and Strategy (September)</a:t>
            </a:r>
          </a:p>
          <a:p>
            <a:pPr lvl="2"/>
            <a:endParaRPr lang="en-US" dirty="0"/>
          </a:p>
        </p:txBody>
      </p:sp>
    </p:spTree>
    <p:extLst>
      <p:ext uri="{BB962C8B-B14F-4D97-AF65-F5344CB8AC3E}">
        <p14:creationId xmlns:p14="http://schemas.microsoft.com/office/powerpoint/2010/main" val="2599124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17318"/>
            <a:ext cx="10972800" cy="1143000"/>
          </a:xfrm>
        </p:spPr>
        <p:txBody>
          <a:bodyPr>
            <a:normAutofit/>
          </a:bodyPr>
          <a:lstStyle/>
          <a:p>
            <a:r>
              <a:rPr lang="en-US" dirty="0" smtClean="0"/>
              <a:t>Discovery Process – Survey Summary</a:t>
            </a:r>
            <a:endParaRPr lang="en-US"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838200" y="1003300"/>
            <a:ext cx="11023600" cy="5626100"/>
          </a:xfrm>
        </p:spPr>
        <p:txBody>
          <a:bodyPr>
            <a:normAutofit fontScale="92500"/>
          </a:bodyPr>
          <a:lstStyle/>
          <a:p>
            <a:r>
              <a:rPr lang="en-US" sz="3400" b="1" dirty="0" smtClean="0"/>
              <a:t>Strengths:</a:t>
            </a:r>
            <a:r>
              <a:rPr lang="en-US" sz="3400" dirty="0" smtClean="0"/>
              <a:t>  our building, innovation, implementation, families, and connectedness</a:t>
            </a:r>
            <a:endParaRPr lang="en-US" sz="3400" dirty="0"/>
          </a:p>
          <a:p>
            <a:endParaRPr lang="en-US" sz="1500" dirty="0" smtClean="0"/>
          </a:p>
          <a:p>
            <a:r>
              <a:rPr lang="en-US" sz="3400" b="1" dirty="0" smtClean="0"/>
              <a:t>Concerns/Weaknesses:  </a:t>
            </a:r>
            <a:r>
              <a:rPr lang="en-US" sz="3400" dirty="0" smtClean="0"/>
              <a:t>Involvement, Worship, and Learning</a:t>
            </a:r>
          </a:p>
          <a:p>
            <a:endParaRPr lang="en-US" sz="1500" b="1" dirty="0" smtClean="0"/>
          </a:p>
          <a:p>
            <a:r>
              <a:rPr lang="en-US" sz="3400" b="1" dirty="0" smtClean="0"/>
              <a:t>Racine Area issues:  </a:t>
            </a:r>
            <a:r>
              <a:rPr lang="en-US" sz="3400" dirty="0" smtClean="0"/>
              <a:t>Poverty, food gaps, public transportation to jobs, Equity issues, Early </a:t>
            </a:r>
            <a:r>
              <a:rPr lang="en-US" sz="3400" dirty="0" smtClean="0"/>
              <a:t>education, </a:t>
            </a:r>
            <a:r>
              <a:rPr lang="en-US" sz="3400" dirty="0" smtClean="0"/>
              <a:t>kindness, and </a:t>
            </a:r>
            <a:r>
              <a:rPr lang="en-US" sz="3400" dirty="0" smtClean="0"/>
              <a:t>having </a:t>
            </a:r>
            <a:r>
              <a:rPr lang="en-US" sz="3400" dirty="0" smtClean="0"/>
              <a:t>more dignity for self and others. </a:t>
            </a:r>
          </a:p>
          <a:p>
            <a:pPr marL="0" indent="0">
              <a:buNone/>
            </a:pPr>
            <a:r>
              <a:rPr lang="en-US" sz="1500" dirty="0" smtClean="0"/>
              <a:t> </a:t>
            </a:r>
            <a:endParaRPr lang="en-US" sz="1500" dirty="0"/>
          </a:p>
          <a:p>
            <a:r>
              <a:rPr lang="en-US" sz="3400" dirty="0" smtClean="0"/>
              <a:t>In general, </a:t>
            </a:r>
            <a:r>
              <a:rPr lang="en-US" sz="3400" b="1" dirty="0" smtClean="0"/>
              <a:t>Racine area thinks the church </a:t>
            </a:r>
            <a:r>
              <a:rPr lang="en-US" sz="3400" dirty="0" smtClean="0"/>
              <a:t>is too judgmental, money-focused, lack </a:t>
            </a:r>
            <a:r>
              <a:rPr lang="en-US" sz="3400" dirty="0" smtClean="0"/>
              <a:t>of</a:t>
            </a:r>
            <a:r>
              <a:rPr lang="en-US" sz="3400" dirty="0" smtClean="0"/>
              <a:t> </a:t>
            </a:r>
            <a:r>
              <a:rPr lang="en-US" sz="3400" dirty="0" smtClean="0"/>
              <a:t>true leaders, it is not relevant in their life.</a:t>
            </a:r>
          </a:p>
          <a:p>
            <a:endParaRPr lang="en-US" sz="3400" dirty="0" smtClean="0"/>
          </a:p>
          <a:p>
            <a:pPr lvl="2"/>
            <a:endParaRPr lang="en-US" dirty="0"/>
          </a:p>
        </p:txBody>
      </p:sp>
    </p:spTree>
    <p:extLst>
      <p:ext uri="{BB962C8B-B14F-4D97-AF65-F5344CB8AC3E}">
        <p14:creationId xmlns:p14="http://schemas.microsoft.com/office/powerpoint/2010/main" val="1664415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A7E5EF1C-2251-0C48-B7D2-D1AA325FE641}"/>
              </a:ext>
            </a:extLst>
          </p:cNvPr>
          <p:cNvSpPr txBox="1">
            <a:spLocks/>
          </p:cNvSpPr>
          <p:nvPr/>
        </p:nvSpPr>
        <p:spPr>
          <a:xfrm>
            <a:off x="396882" y="2041"/>
            <a:ext cx="11139854" cy="1420359"/>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b="1" i="0" kern="1200">
                <a:solidFill>
                  <a:srgbClr val="BEC637"/>
                </a:solidFill>
                <a:latin typeface="Gotham Bold" pitchFamily="2" charset="0"/>
                <a:ea typeface="+mj-ea"/>
                <a:cs typeface="Gotham Bold" pitchFamily="2"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latin typeface="Calibri Light" panose="020F0302020204030204"/>
                <a:ea typeface="+mj-ea"/>
                <a:cs typeface="+mj-cs"/>
              </a:rPr>
              <a:t>The </a:t>
            </a:r>
            <a:r>
              <a:rPr kumimoji="0" lang="en-US" sz="5400" b="1" i="0" u="none" strike="noStrike" kern="1200" cap="none" spc="0" normalizeH="0" baseline="0" noProof="0" dirty="0" smtClean="0">
                <a:ln>
                  <a:noFill/>
                </a:ln>
                <a:solidFill>
                  <a:schemeClr val="tx1"/>
                </a:solidFill>
                <a:effectLst/>
                <a:uLnTx/>
                <a:uFillTx/>
                <a:latin typeface="Calibri Light" panose="020F0302020204030204"/>
                <a:ea typeface="+mj-ea"/>
                <a:cs typeface="+mj-cs"/>
              </a:rPr>
              <a:t>First Year</a:t>
            </a:r>
            <a:r>
              <a:rPr kumimoji="0" lang="en-US" sz="5400" b="1" i="0" u="none" strike="noStrike" kern="1200" cap="none" spc="0" normalizeH="0" noProof="0" dirty="0" smtClean="0">
                <a:ln>
                  <a:noFill/>
                </a:ln>
                <a:solidFill>
                  <a:schemeClr val="tx1"/>
                </a:solidFill>
                <a:effectLst/>
                <a:uLnTx/>
                <a:uFillTx/>
                <a:latin typeface="Calibri Light" panose="020F0302020204030204"/>
                <a:ea typeface="+mj-ea"/>
                <a:cs typeface="+mj-cs"/>
              </a:rPr>
              <a:t> Visioning </a:t>
            </a:r>
            <a:r>
              <a:rPr kumimoji="0" lang="en-US" sz="5400" b="1" i="0" u="none" strike="noStrike" kern="1200" cap="none" spc="0" normalizeH="0" baseline="0" noProof="0" dirty="0" smtClean="0">
                <a:ln>
                  <a:noFill/>
                </a:ln>
                <a:solidFill>
                  <a:schemeClr val="tx1"/>
                </a:solidFill>
                <a:effectLst/>
                <a:uLnTx/>
                <a:uFillTx/>
                <a:latin typeface="Calibri Light" panose="020F0302020204030204"/>
                <a:ea typeface="+mj-ea"/>
                <a:cs typeface="+mj-cs"/>
              </a:rPr>
              <a:t>Goal</a:t>
            </a:r>
            <a:r>
              <a:rPr kumimoji="0" lang="en-US" sz="5400" b="1" i="0" u="none" strike="noStrike" kern="1200" cap="none" spc="0" normalizeH="0" baseline="0" noProof="0" dirty="0">
                <a:ln>
                  <a:noFill/>
                </a:ln>
                <a:solidFill>
                  <a:schemeClr val="tx1"/>
                </a:solidFill>
                <a:effectLst/>
                <a:uLnTx/>
                <a:uFillTx/>
                <a:latin typeface="Calibri Light" panose="020F0302020204030204"/>
                <a:ea typeface="+mj-ea"/>
                <a:cs typeface="+mj-cs"/>
              </a:rPr>
              <a:t>:  </a:t>
            </a:r>
            <a:endParaRPr kumimoji="0" lang="en-US" sz="5400" b="1" i="0" u="none" strike="noStrike" kern="1200" cap="none" spc="0" normalizeH="0" baseline="0" noProof="0" dirty="0" smtClean="0">
              <a:ln>
                <a:noFill/>
              </a:ln>
              <a:solidFill>
                <a:schemeClr val="tx1"/>
              </a:solidFill>
              <a:effectLst/>
              <a:uLnTx/>
              <a:uFillTx/>
              <a:latin typeface="Calibri Light" panose="020F03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chemeClr val="tx1"/>
                </a:solidFill>
                <a:effectLst/>
                <a:uLnTx/>
                <a:uFillTx/>
                <a:latin typeface="Calibri Light" panose="020F0302020204030204"/>
                <a:ea typeface="+mj-ea"/>
                <a:cs typeface="+mj-cs"/>
              </a:rPr>
              <a:t>Determine LCR’s True North</a:t>
            </a:r>
            <a:endParaRPr kumimoji="0" lang="en-US" sz="5400" b="1" i="0" u="none" strike="noStrike" kern="1200" cap="none" spc="0" normalizeH="0" baseline="0" noProof="0" dirty="0">
              <a:ln>
                <a:noFill/>
              </a:ln>
              <a:solidFill>
                <a:schemeClr val="tx1"/>
              </a:solidFill>
              <a:effectLst/>
              <a:uLnTx/>
              <a:uFillTx/>
              <a:latin typeface="Calibri Light" panose="020F0302020204030204"/>
              <a:ea typeface="+mj-ea"/>
              <a:cs typeface="+mj-cs"/>
            </a:endParaRPr>
          </a:p>
        </p:txBody>
      </p:sp>
      <p:grpSp>
        <p:nvGrpSpPr>
          <p:cNvPr id="2" name="Group 1"/>
          <p:cNvGrpSpPr/>
          <p:nvPr/>
        </p:nvGrpSpPr>
        <p:grpSpPr>
          <a:xfrm>
            <a:off x="3521931" y="1517815"/>
            <a:ext cx="5245356" cy="5200485"/>
            <a:chOff x="3344131" y="873717"/>
            <a:chExt cx="5245356" cy="5455985"/>
          </a:xfrm>
        </p:grpSpPr>
        <p:pic>
          <p:nvPicPr>
            <p:cNvPr id="9"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3"/>
            <a:stretch>
              <a:fillRect/>
            </a:stretch>
          </p:blipFill>
          <p:spPr>
            <a:xfrm>
              <a:off x="3344131" y="2133417"/>
              <a:ext cx="5245356" cy="4196285"/>
            </a:xfrm>
            <a:prstGeom prst="rect">
              <a:avLst/>
            </a:prstGeom>
            <a:noFill/>
          </p:spPr>
        </p:pic>
        <p:sp>
          <p:nvSpPr>
            <p:cNvPr id="11" name="TextBox 10"/>
            <p:cNvSpPr txBox="1"/>
            <p:nvPr/>
          </p:nvSpPr>
          <p:spPr>
            <a:xfrm>
              <a:off x="4153595" y="873717"/>
              <a:ext cx="3626428" cy="830997"/>
            </a:xfrm>
            <a:prstGeom prst="rect">
              <a:avLst/>
            </a:prstGeom>
            <a:noFill/>
          </p:spPr>
          <p:txBody>
            <a:bodyPr wrap="square" rtlCol="0">
              <a:spAutoFit/>
            </a:bodyPr>
            <a:lstStyle/>
            <a:p>
              <a:pPr algn="ctr"/>
              <a:r>
                <a:rPr lang="en-US" sz="2400" dirty="0" smtClean="0"/>
                <a:t>Currently working on Values and Mission</a:t>
              </a:r>
              <a:endParaRPr lang="en-US" sz="2400" dirty="0"/>
            </a:p>
          </p:txBody>
        </p:sp>
        <p:cxnSp>
          <p:nvCxnSpPr>
            <p:cNvPr id="13" name="Straight Arrow Connector 12"/>
            <p:cNvCxnSpPr/>
            <p:nvPr/>
          </p:nvCxnSpPr>
          <p:spPr>
            <a:xfrm flipV="1">
              <a:off x="5058989" y="1641214"/>
              <a:ext cx="0" cy="62373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6671889" y="1641215"/>
              <a:ext cx="114300" cy="62372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717338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30018"/>
            <a:ext cx="10972800" cy="1143000"/>
          </a:xfrm>
        </p:spPr>
        <p:txBody>
          <a:bodyPr>
            <a:normAutofit/>
          </a:bodyPr>
          <a:lstStyle/>
          <a:p>
            <a:r>
              <a:rPr lang="en-US" b="1" dirty="0" smtClean="0"/>
              <a:t>Core Values</a:t>
            </a:r>
            <a:endParaRPr lang="en-US" b="1"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838200" y="1173018"/>
            <a:ext cx="10972800" cy="5174774"/>
          </a:xfrm>
        </p:spPr>
        <p:txBody>
          <a:bodyPr>
            <a:normAutofit fontScale="85000" lnSpcReduction="20000"/>
          </a:bodyPr>
          <a:lstStyle/>
          <a:p>
            <a:pPr marL="0" indent="0">
              <a:buNone/>
            </a:pPr>
            <a:r>
              <a:rPr lang="en-US" sz="3400" b="1" dirty="0" smtClean="0"/>
              <a:t>  What are core values?  </a:t>
            </a:r>
          </a:p>
          <a:p>
            <a:pPr marL="457200" indent="-228600"/>
            <a:r>
              <a:rPr lang="en-US" sz="3500" dirty="0" smtClean="0"/>
              <a:t>Our essence; our identity.  What makes our church different from other churches, in a positive way?  </a:t>
            </a:r>
          </a:p>
          <a:p>
            <a:pPr marL="457200" indent="-228600"/>
            <a:r>
              <a:rPr lang="en-US" sz="3500" dirty="0" smtClean="0"/>
              <a:t>Which decisions, past or present, have defined us in a positive way?</a:t>
            </a:r>
          </a:p>
          <a:p>
            <a:pPr marL="457200" indent="-228600"/>
            <a:r>
              <a:rPr lang="en-US" sz="3500" dirty="0" smtClean="0"/>
              <a:t>Core values can be written, visual images or oral stories and metaphors</a:t>
            </a:r>
          </a:p>
          <a:p>
            <a:pPr marL="457200" indent="-228600"/>
            <a:r>
              <a:rPr lang="en-US" sz="3500" dirty="0"/>
              <a:t>Core values are </a:t>
            </a:r>
            <a:r>
              <a:rPr lang="en-US" sz="3500" i="1" u="sng" dirty="0"/>
              <a:t>not</a:t>
            </a:r>
            <a:r>
              <a:rPr lang="en-US" sz="3500" dirty="0"/>
              <a:t> the same as our belief or our aspirations</a:t>
            </a:r>
          </a:p>
          <a:p>
            <a:pPr marL="457200" indent="-228600"/>
            <a:endParaRPr lang="en-US" sz="1300" dirty="0" smtClean="0"/>
          </a:p>
          <a:p>
            <a:pPr marL="228600" indent="0">
              <a:buNone/>
            </a:pPr>
            <a:endParaRPr lang="en-US" sz="1400" dirty="0"/>
          </a:p>
          <a:p>
            <a:pPr marL="228600" indent="0">
              <a:buNone/>
            </a:pPr>
            <a:r>
              <a:rPr lang="en-US" sz="3400" b="1" dirty="0" smtClean="0"/>
              <a:t>TASK:</a:t>
            </a:r>
          </a:p>
          <a:p>
            <a:pPr marL="685800" indent="-457200">
              <a:buFont typeface="Wingdings" pitchFamily="2" charset="2"/>
              <a:buChar char="Ø"/>
            </a:pPr>
            <a:r>
              <a:rPr lang="en-US" sz="3400" dirty="0" smtClean="0"/>
              <a:t>List 4-5 </a:t>
            </a:r>
            <a:r>
              <a:rPr lang="en-US" sz="3400" dirty="0" smtClean="0"/>
              <a:t>core </a:t>
            </a:r>
            <a:r>
              <a:rPr lang="en-US" sz="3400" dirty="0" smtClean="0"/>
              <a:t>values </a:t>
            </a:r>
            <a:r>
              <a:rPr lang="en-US" sz="3400" dirty="0" smtClean="0"/>
              <a:t>from this group.  Try to phrase each on in a way that is highly unique, rather than plain vanilla</a:t>
            </a:r>
          </a:p>
          <a:p>
            <a:pPr lvl="2"/>
            <a:endParaRPr lang="en-US" dirty="0"/>
          </a:p>
        </p:txBody>
      </p:sp>
      <p:grpSp>
        <p:nvGrpSpPr>
          <p:cNvPr id="8" name="Group 7"/>
          <p:cNvGrpSpPr/>
          <p:nvPr/>
        </p:nvGrpSpPr>
        <p:grpSpPr>
          <a:xfrm>
            <a:off x="10115544" y="117154"/>
            <a:ext cx="1968500" cy="1417782"/>
            <a:chOff x="7023048" y="322118"/>
            <a:chExt cx="4559352" cy="3647482"/>
          </a:xfrm>
        </p:grpSpPr>
        <p:pic>
          <p:nvPicPr>
            <p:cNvPr id="4"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3"/>
            <a:stretch>
              <a:fillRect/>
            </a:stretch>
          </p:blipFill>
          <p:spPr>
            <a:xfrm>
              <a:off x="7023048" y="322118"/>
              <a:ext cx="4559352" cy="3647482"/>
            </a:xfrm>
            <a:prstGeom prst="rect">
              <a:avLst/>
            </a:prstGeom>
            <a:noFill/>
          </p:spPr>
        </p:pic>
        <p:sp>
          <p:nvSpPr>
            <p:cNvPr id="6" name="Rounded Rectangle 5"/>
            <p:cNvSpPr/>
            <p:nvPr/>
          </p:nvSpPr>
          <p:spPr>
            <a:xfrm rot="3120000">
              <a:off x="7627750" y="2316357"/>
              <a:ext cx="1456938" cy="457200"/>
            </a:xfrm>
            <a:prstGeom prst="roundRect">
              <a:avLst/>
            </a:prstGeom>
            <a:solidFill>
              <a:srgbClr val="BEC637">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2520000">
              <a:off x="9499600" y="2485551"/>
              <a:ext cx="1193800" cy="464943"/>
            </a:xfrm>
            <a:prstGeom prst="roundRect">
              <a:avLst/>
            </a:prstGeom>
            <a:solidFill>
              <a:srgbClr val="FF9966">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70546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30018"/>
            <a:ext cx="10972800" cy="1143000"/>
          </a:xfrm>
        </p:spPr>
        <p:txBody>
          <a:bodyPr>
            <a:normAutofit/>
          </a:bodyPr>
          <a:lstStyle/>
          <a:p>
            <a:r>
              <a:rPr lang="en-US" b="1" dirty="0" smtClean="0"/>
              <a:t>Core Values</a:t>
            </a:r>
            <a:endParaRPr lang="en-US" b="1"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838200" y="1186140"/>
            <a:ext cx="10744200" cy="5161652"/>
          </a:xfrm>
        </p:spPr>
        <p:txBody>
          <a:bodyPr>
            <a:normAutofit lnSpcReduction="10000"/>
          </a:bodyPr>
          <a:lstStyle/>
          <a:p>
            <a:pPr marL="0" indent="0">
              <a:buNone/>
            </a:pPr>
            <a:r>
              <a:rPr lang="en-US" sz="3400" b="1" dirty="0" smtClean="0"/>
              <a:t>   The visioning team identified these core values: </a:t>
            </a:r>
          </a:p>
          <a:p>
            <a:pPr marL="457200" indent="-228600"/>
            <a:r>
              <a:rPr lang="en-US" sz="2800" dirty="0" smtClean="0"/>
              <a:t>Spiritual Growth</a:t>
            </a:r>
          </a:p>
          <a:p>
            <a:pPr marL="457200" indent="-228600"/>
            <a:r>
              <a:rPr lang="en-US" sz="2800" dirty="0" smtClean="0"/>
              <a:t>Inspired Worship</a:t>
            </a:r>
          </a:p>
          <a:p>
            <a:pPr marL="457200" indent="-228600"/>
            <a:r>
              <a:rPr lang="en-US" sz="2800" dirty="0" smtClean="0"/>
              <a:t>Children growing in faith</a:t>
            </a:r>
          </a:p>
          <a:p>
            <a:pPr marL="457200" indent="-228600"/>
            <a:r>
              <a:rPr lang="en-US" sz="2800" dirty="0" smtClean="0"/>
              <a:t>Meeting Community needs</a:t>
            </a:r>
          </a:p>
          <a:p>
            <a:pPr marL="457200" indent="-228600"/>
            <a:r>
              <a:rPr lang="en-US" sz="2800" dirty="0" smtClean="0"/>
              <a:t>Everyone </a:t>
            </a:r>
            <a:r>
              <a:rPr lang="en-US" sz="2800" dirty="0" smtClean="0"/>
              <a:t>involved </a:t>
            </a:r>
            <a:r>
              <a:rPr lang="en-US" sz="2800" dirty="0" smtClean="0"/>
              <a:t>Ministry</a:t>
            </a:r>
          </a:p>
          <a:p>
            <a:pPr marL="457200" indent="-228600"/>
            <a:endParaRPr lang="en-US" sz="1400" dirty="0"/>
          </a:p>
          <a:p>
            <a:pPr marL="685800" indent="-457200">
              <a:buFont typeface="Wingdings" pitchFamily="2" charset="2"/>
              <a:buChar char="Ø"/>
            </a:pPr>
            <a:r>
              <a:rPr lang="en-US" sz="3400" b="1" dirty="0" smtClean="0"/>
              <a:t>How are this group’s core values similar or different?  </a:t>
            </a:r>
          </a:p>
          <a:p>
            <a:pPr marL="685800" indent="-457200">
              <a:buFont typeface="Wingdings" pitchFamily="2" charset="2"/>
              <a:buChar char="Ø"/>
            </a:pPr>
            <a:r>
              <a:rPr lang="en-US" sz="3400" b="1" dirty="0" smtClean="0"/>
              <a:t>Any changes we would make to the core values that this group brainstormed?</a:t>
            </a:r>
          </a:p>
          <a:p>
            <a:endParaRPr lang="en-US" sz="3400" dirty="0" smtClean="0"/>
          </a:p>
          <a:p>
            <a:pPr lvl="2"/>
            <a:endParaRPr lang="en-US" dirty="0"/>
          </a:p>
        </p:txBody>
      </p:sp>
      <p:grpSp>
        <p:nvGrpSpPr>
          <p:cNvPr id="8" name="Group 7"/>
          <p:cNvGrpSpPr/>
          <p:nvPr/>
        </p:nvGrpSpPr>
        <p:grpSpPr>
          <a:xfrm>
            <a:off x="10134600" y="101600"/>
            <a:ext cx="1968500" cy="1417782"/>
            <a:chOff x="7023048" y="322118"/>
            <a:chExt cx="4559352" cy="3647482"/>
          </a:xfrm>
        </p:grpSpPr>
        <p:pic>
          <p:nvPicPr>
            <p:cNvPr id="4"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3"/>
            <a:stretch>
              <a:fillRect/>
            </a:stretch>
          </p:blipFill>
          <p:spPr>
            <a:xfrm>
              <a:off x="7023048" y="322118"/>
              <a:ext cx="4559352" cy="3647482"/>
            </a:xfrm>
            <a:prstGeom prst="rect">
              <a:avLst/>
            </a:prstGeom>
            <a:noFill/>
          </p:spPr>
        </p:pic>
        <p:sp>
          <p:nvSpPr>
            <p:cNvPr id="6" name="Rounded Rectangle 5"/>
            <p:cNvSpPr/>
            <p:nvPr/>
          </p:nvSpPr>
          <p:spPr>
            <a:xfrm rot="3120000">
              <a:off x="7627750" y="2316357"/>
              <a:ext cx="1456938" cy="457200"/>
            </a:xfrm>
            <a:prstGeom prst="roundRect">
              <a:avLst/>
            </a:prstGeom>
            <a:solidFill>
              <a:srgbClr val="BEC637">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2520000">
              <a:off x="9499600" y="2485551"/>
              <a:ext cx="1193800" cy="464943"/>
            </a:xfrm>
            <a:prstGeom prst="roundRect">
              <a:avLst/>
            </a:prstGeom>
            <a:solidFill>
              <a:srgbClr val="FF9966">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046546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618"/>
            <a:ext cx="10972800" cy="1143000"/>
          </a:xfrm>
        </p:spPr>
        <p:txBody>
          <a:bodyPr>
            <a:normAutofit/>
          </a:bodyPr>
          <a:lstStyle/>
          <a:p>
            <a:r>
              <a:rPr lang="en-US" b="1" dirty="0" smtClean="0"/>
              <a:t>Mission</a:t>
            </a:r>
            <a:r>
              <a:rPr lang="en-US" b="1" dirty="0"/>
              <a:t> </a:t>
            </a:r>
            <a:r>
              <a:rPr lang="en-US" b="1" dirty="0" smtClean="0"/>
              <a:t>Statement</a:t>
            </a:r>
            <a:endParaRPr lang="en-US" b="1"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838200" y="1186140"/>
            <a:ext cx="10744200" cy="5161652"/>
          </a:xfrm>
        </p:spPr>
        <p:txBody>
          <a:bodyPr>
            <a:normAutofit fontScale="92500" lnSpcReduction="20000"/>
          </a:bodyPr>
          <a:lstStyle/>
          <a:p>
            <a:pPr marL="0" indent="0">
              <a:buNone/>
            </a:pPr>
            <a:r>
              <a:rPr lang="en-US" sz="3400" b="1" dirty="0" smtClean="0"/>
              <a:t>  What is our Mission?  </a:t>
            </a:r>
          </a:p>
          <a:p>
            <a:pPr marL="457200" indent="-228600"/>
            <a:r>
              <a:rPr lang="en-US" sz="2800" b="1" dirty="0" smtClean="0">
                <a:solidFill>
                  <a:srgbClr val="0070C0"/>
                </a:solidFill>
                <a:latin typeface="+mn-lt"/>
                <a:cs typeface="+mn-cs"/>
              </a:rPr>
              <a:t>Why do we exist?  </a:t>
            </a:r>
            <a:r>
              <a:rPr lang="en-US" sz="2800" dirty="0" smtClean="0">
                <a:latin typeface="+mn-lt"/>
                <a:cs typeface="+mn-cs"/>
              </a:rPr>
              <a:t>What do we do better than others?</a:t>
            </a:r>
          </a:p>
          <a:p>
            <a:pPr marL="457200" indent="-228600"/>
            <a:r>
              <a:rPr lang="en-US" sz="2800" b="1" dirty="0" smtClean="0">
                <a:solidFill>
                  <a:srgbClr val="0070C0"/>
                </a:solidFill>
                <a:latin typeface="+mn-lt"/>
                <a:cs typeface="+mn-cs"/>
              </a:rPr>
              <a:t>Who is our beneficiary?  </a:t>
            </a:r>
            <a:r>
              <a:rPr lang="en-US" sz="2800" dirty="0" smtClean="0">
                <a:latin typeface="+mn-lt"/>
                <a:cs typeface="+mn-cs"/>
              </a:rPr>
              <a:t>This is typically not “inside” the church.  Who can we reach or serve better then others in our local community?</a:t>
            </a:r>
          </a:p>
          <a:p>
            <a:pPr marL="457200" indent="-228600"/>
            <a:r>
              <a:rPr lang="en-US" sz="2800" b="1" dirty="0" smtClean="0">
                <a:solidFill>
                  <a:srgbClr val="0070C0"/>
                </a:solidFill>
                <a:latin typeface="+mn-lt"/>
                <a:cs typeface="+mn-cs"/>
              </a:rPr>
              <a:t>What is our objective or desired result?  </a:t>
            </a:r>
            <a:r>
              <a:rPr lang="en-US" sz="2800" dirty="0" smtClean="0">
                <a:latin typeface="+mn-lt"/>
                <a:cs typeface="+mn-cs"/>
              </a:rPr>
              <a:t>What difference would we like to see in 10 years?</a:t>
            </a:r>
            <a:endParaRPr lang="en-US" sz="2800" b="1" dirty="0" smtClean="0">
              <a:solidFill>
                <a:srgbClr val="0070C0"/>
              </a:solidFill>
              <a:latin typeface="+mn-lt"/>
              <a:cs typeface="+mn-cs"/>
            </a:endParaRPr>
          </a:p>
          <a:p>
            <a:pPr marL="457200" indent="-228600"/>
            <a:r>
              <a:rPr lang="en-US" sz="2800" dirty="0" smtClean="0">
                <a:latin typeface="+mn-lt"/>
                <a:cs typeface="+mn-cs"/>
              </a:rPr>
              <a:t>State the mission 10 words or less</a:t>
            </a:r>
          </a:p>
          <a:p>
            <a:pPr marL="457200" indent="-228600"/>
            <a:r>
              <a:rPr lang="en-US" sz="2800" dirty="0" smtClean="0">
                <a:latin typeface="+mn-lt"/>
                <a:cs typeface="+mn-cs"/>
              </a:rPr>
              <a:t>Does it help us say no to good things?  Help making the “hard” decision on how our resources will be used (volunteers, dollars, time, etc.)</a:t>
            </a:r>
          </a:p>
          <a:p>
            <a:pPr marL="228600" indent="0">
              <a:buNone/>
            </a:pPr>
            <a:endParaRPr lang="en-US" sz="1500" dirty="0"/>
          </a:p>
          <a:p>
            <a:pPr marL="228600" indent="0">
              <a:buNone/>
            </a:pPr>
            <a:r>
              <a:rPr lang="en-US" sz="3400" b="1" dirty="0" smtClean="0"/>
              <a:t>TASK:</a:t>
            </a:r>
          </a:p>
          <a:p>
            <a:pPr marL="685800" indent="-457200">
              <a:buFont typeface="Wingdings" pitchFamily="2" charset="2"/>
              <a:buChar char="Ø"/>
            </a:pPr>
            <a:r>
              <a:rPr lang="en-US" sz="3400" dirty="0" smtClean="0"/>
              <a:t>Develop a mission statement keeping in mind the core values we identified</a:t>
            </a:r>
          </a:p>
          <a:p>
            <a:pPr lvl="2"/>
            <a:endParaRPr lang="en-US" dirty="0"/>
          </a:p>
        </p:txBody>
      </p:sp>
      <p:grpSp>
        <p:nvGrpSpPr>
          <p:cNvPr id="8" name="Group 7"/>
          <p:cNvGrpSpPr/>
          <p:nvPr/>
        </p:nvGrpSpPr>
        <p:grpSpPr>
          <a:xfrm>
            <a:off x="10100596" y="113323"/>
            <a:ext cx="1968500" cy="1417782"/>
            <a:chOff x="7023048" y="322118"/>
            <a:chExt cx="4559352" cy="3647482"/>
          </a:xfrm>
        </p:grpSpPr>
        <p:pic>
          <p:nvPicPr>
            <p:cNvPr id="4"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3"/>
            <a:stretch>
              <a:fillRect/>
            </a:stretch>
          </p:blipFill>
          <p:spPr>
            <a:xfrm>
              <a:off x="7023048" y="322118"/>
              <a:ext cx="4559352" cy="3647482"/>
            </a:xfrm>
            <a:prstGeom prst="rect">
              <a:avLst/>
            </a:prstGeom>
            <a:noFill/>
          </p:spPr>
        </p:pic>
        <p:sp>
          <p:nvSpPr>
            <p:cNvPr id="6" name="Rounded Rectangle 5"/>
            <p:cNvSpPr/>
            <p:nvPr/>
          </p:nvSpPr>
          <p:spPr>
            <a:xfrm rot="3120000">
              <a:off x="7627750" y="2316357"/>
              <a:ext cx="1456938" cy="457200"/>
            </a:xfrm>
            <a:prstGeom prst="roundRect">
              <a:avLst/>
            </a:prstGeom>
            <a:solidFill>
              <a:srgbClr val="BEC637">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2520000">
              <a:off x="9499600" y="2485551"/>
              <a:ext cx="1193800" cy="464943"/>
            </a:xfrm>
            <a:prstGeom prst="roundRect">
              <a:avLst/>
            </a:prstGeom>
            <a:solidFill>
              <a:srgbClr val="FF9966">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459048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17318"/>
            <a:ext cx="10972800" cy="1143000"/>
          </a:xfrm>
        </p:spPr>
        <p:txBody>
          <a:bodyPr>
            <a:normAutofit/>
          </a:bodyPr>
          <a:lstStyle/>
          <a:p>
            <a:r>
              <a:rPr lang="en-US" b="1" dirty="0" smtClean="0"/>
              <a:t>Mission Statement</a:t>
            </a:r>
            <a:endParaRPr lang="en-US" b="1"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838200" y="1160318"/>
            <a:ext cx="11036300" cy="5187474"/>
          </a:xfrm>
        </p:spPr>
        <p:txBody>
          <a:bodyPr>
            <a:normAutofit fontScale="92500"/>
          </a:bodyPr>
          <a:lstStyle/>
          <a:p>
            <a:pPr marL="0" indent="0">
              <a:buNone/>
            </a:pPr>
            <a:r>
              <a:rPr lang="en-US" sz="3400" b="1" dirty="0" smtClean="0"/>
              <a:t>   The visioning team had two Mission Statements: </a:t>
            </a:r>
          </a:p>
          <a:p>
            <a:pPr marL="457200" indent="-228600"/>
            <a:r>
              <a:rPr lang="en-US" dirty="0" smtClean="0"/>
              <a:t>Helping people know Jesus through the experiences with others</a:t>
            </a:r>
          </a:p>
          <a:p>
            <a:pPr marL="457200" indent="-228600"/>
            <a:r>
              <a:rPr lang="en-US" dirty="0" smtClean="0"/>
              <a:t>Growing disciples by connecting people in faith and service</a:t>
            </a:r>
          </a:p>
          <a:p>
            <a:pPr marL="457200" indent="-228600"/>
            <a:endParaRPr lang="en-US" sz="1500" dirty="0"/>
          </a:p>
          <a:p>
            <a:pPr marL="685800" indent="-457200">
              <a:buFont typeface="Wingdings" pitchFamily="2" charset="2"/>
              <a:buChar char="Ø"/>
            </a:pPr>
            <a:r>
              <a:rPr lang="en-US" sz="3400" b="1" dirty="0" smtClean="0"/>
              <a:t>How is this group’s Mission Statement similar or different?  </a:t>
            </a:r>
          </a:p>
          <a:p>
            <a:pPr marL="685800" indent="-457200">
              <a:buFont typeface="Wingdings" pitchFamily="2" charset="2"/>
              <a:buChar char="Ø"/>
            </a:pPr>
            <a:r>
              <a:rPr lang="en-US" sz="3400" b="1" dirty="0" smtClean="0"/>
              <a:t>Any adjustments needed to this group’s Mission Statement?</a:t>
            </a:r>
          </a:p>
          <a:p>
            <a:pPr marL="685800" indent="-457200">
              <a:buFont typeface="Wingdings" pitchFamily="2" charset="2"/>
              <a:buChar char="Ø"/>
            </a:pPr>
            <a:r>
              <a:rPr lang="en-US" sz="3400" b="1" dirty="0" smtClean="0"/>
              <a:t>Does this group’s Mission Statement satisfy, why we exist? Who is the beneficiary?  What is our desired result?  Will it helps to eliminate good ideas and focus time, money, volunteers on our “True North”?</a:t>
            </a:r>
          </a:p>
          <a:p>
            <a:endParaRPr lang="en-US" sz="3400" dirty="0" smtClean="0"/>
          </a:p>
          <a:p>
            <a:pPr lvl="2"/>
            <a:endParaRPr lang="en-US" dirty="0"/>
          </a:p>
        </p:txBody>
      </p:sp>
      <p:grpSp>
        <p:nvGrpSpPr>
          <p:cNvPr id="8" name="Group 7"/>
          <p:cNvGrpSpPr/>
          <p:nvPr/>
        </p:nvGrpSpPr>
        <p:grpSpPr>
          <a:xfrm>
            <a:off x="10109200" y="118918"/>
            <a:ext cx="1968500" cy="1417782"/>
            <a:chOff x="7023048" y="322118"/>
            <a:chExt cx="4559352" cy="3647482"/>
          </a:xfrm>
        </p:grpSpPr>
        <p:pic>
          <p:nvPicPr>
            <p:cNvPr id="4"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3"/>
            <a:stretch>
              <a:fillRect/>
            </a:stretch>
          </p:blipFill>
          <p:spPr>
            <a:xfrm>
              <a:off x="7023048" y="322118"/>
              <a:ext cx="4559352" cy="3647482"/>
            </a:xfrm>
            <a:prstGeom prst="rect">
              <a:avLst/>
            </a:prstGeom>
            <a:noFill/>
          </p:spPr>
        </p:pic>
        <p:sp>
          <p:nvSpPr>
            <p:cNvPr id="6" name="Rounded Rectangle 5"/>
            <p:cNvSpPr/>
            <p:nvPr/>
          </p:nvSpPr>
          <p:spPr>
            <a:xfrm rot="3120000">
              <a:off x="7627750" y="2316357"/>
              <a:ext cx="1456938" cy="457200"/>
            </a:xfrm>
            <a:prstGeom prst="roundRect">
              <a:avLst/>
            </a:prstGeom>
            <a:solidFill>
              <a:srgbClr val="BEC637">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2520000">
              <a:off x="9499600" y="2485551"/>
              <a:ext cx="1193800" cy="464943"/>
            </a:xfrm>
            <a:prstGeom prst="roundRect">
              <a:avLst/>
            </a:prstGeom>
            <a:solidFill>
              <a:srgbClr val="FF9966">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34348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7938"/>
            <a:ext cx="10972800" cy="1143000"/>
          </a:xfrm>
        </p:spPr>
        <p:txBody>
          <a:bodyPr/>
          <a:lstStyle/>
          <a:p>
            <a:r>
              <a:rPr lang="en-US" b="1" dirty="0"/>
              <a:t>NEXT STEPS</a:t>
            </a:r>
            <a:endParaRPr lang="en-US" b="1"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838200" y="1524000"/>
            <a:ext cx="10515600" cy="4823791"/>
          </a:xfrm>
        </p:spPr>
        <p:txBody>
          <a:bodyPr>
            <a:normAutofit/>
          </a:bodyPr>
          <a:lstStyle/>
          <a:p>
            <a:r>
              <a:rPr lang="en-US" sz="3400" dirty="0" smtClean="0"/>
              <a:t>Gather all the group core values and mission statements and combine into a recommended result.</a:t>
            </a:r>
            <a:endParaRPr lang="en-US" sz="3400" dirty="0"/>
          </a:p>
          <a:p>
            <a:r>
              <a:rPr lang="en-US" sz="3400" dirty="0" smtClean="0"/>
              <a:t>Present to LCR’s Visioning Taskforce and gain approval</a:t>
            </a:r>
          </a:p>
          <a:p>
            <a:r>
              <a:rPr lang="en-US" sz="3400" dirty="0" smtClean="0"/>
              <a:t>Approval of Council</a:t>
            </a:r>
          </a:p>
          <a:p>
            <a:r>
              <a:rPr lang="en-US" sz="3400" dirty="0" smtClean="0"/>
              <a:t>Communicate to the congregation</a:t>
            </a:r>
          </a:p>
          <a:p>
            <a:r>
              <a:rPr lang="en-US" sz="3400" dirty="0" smtClean="0"/>
              <a:t>Begin working on Strategy and Vision in September</a:t>
            </a:r>
            <a:endParaRPr lang="en-US" sz="3400" dirty="0"/>
          </a:p>
        </p:txBody>
      </p:sp>
      <p:pic>
        <p:nvPicPr>
          <p:cNvPr id="6"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3"/>
          <a:stretch>
            <a:fillRect/>
          </a:stretch>
        </p:blipFill>
        <p:spPr>
          <a:xfrm>
            <a:off x="10363200" y="96827"/>
            <a:ext cx="1809763" cy="1447811"/>
          </a:xfrm>
          <a:prstGeom prst="rect">
            <a:avLst/>
          </a:prstGeom>
          <a:noFill/>
        </p:spPr>
      </p:pic>
    </p:spTree>
    <p:extLst>
      <p:ext uri="{BB962C8B-B14F-4D97-AF65-F5344CB8AC3E}">
        <p14:creationId xmlns:p14="http://schemas.microsoft.com/office/powerpoint/2010/main" val="1700947902"/>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6030</TotalTime>
  <Words>750</Words>
  <Application>Microsoft Office PowerPoint</Application>
  <PresentationFormat>Custom</PresentationFormat>
  <Paragraphs>97</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Custom Design</vt:lpstr>
      <vt:lpstr>LCR Visioning  Core Values and Mission Statement</vt:lpstr>
      <vt:lpstr>Visioning Process Year 1</vt:lpstr>
      <vt:lpstr>Discovery Process – Survey Summary</vt:lpstr>
      <vt:lpstr>PowerPoint Presentation</vt:lpstr>
      <vt:lpstr>Core Values</vt:lpstr>
      <vt:lpstr>Core Values</vt:lpstr>
      <vt:lpstr>Mission Statement</vt:lpstr>
      <vt:lpstr>Mission Statement</vt:lpstr>
      <vt:lpstr>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Osterhaus</dc:creator>
  <cp:lastModifiedBy>Dawn Jacobson</cp:lastModifiedBy>
  <cp:revision>124</cp:revision>
  <cp:lastPrinted>2022-05-15T00:37:04Z</cp:lastPrinted>
  <dcterms:created xsi:type="dcterms:W3CDTF">2021-12-04T12:00:59Z</dcterms:created>
  <dcterms:modified xsi:type="dcterms:W3CDTF">2022-05-16T18:18:10Z</dcterms:modified>
</cp:coreProperties>
</file>